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5" r:id="rId4"/>
    <p:sldId id="266" r:id="rId5"/>
    <p:sldId id="259" r:id="rId6"/>
    <p:sldId id="267" r:id="rId7"/>
    <p:sldId id="261" r:id="rId8"/>
    <p:sldId id="262" r:id="rId9"/>
    <p:sldId id="263" r:id="rId10"/>
    <p:sldId id="264" r:id="rId11"/>
    <p:sldId id="260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66"/>
  </p:normalViewPr>
  <p:slideViewPr>
    <p:cSldViewPr snapToGrid="0" snapToObjects="1"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2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3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9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4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58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0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3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0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F58EB-5F49-8149-B9D2-5BA989117B0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31D88-3FF1-B94A-9FB1-831D2DFB1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5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703539"/>
            <a:ext cx="7315200" cy="1994521"/>
          </a:xfrm>
        </p:spPr>
        <p:txBody>
          <a:bodyPr>
            <a:normAutofit/>
          </a:bodyPr>
          <a:lstStyle/>
          <a:p>
            <a:r>
              <a:rPr lang="en-US" b="1" dirty="0" smtClean="0"/>
              <a:t>403(b) DOCUMENT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33172"/>
            <a:ext cx="6858000" cy="1324627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Presented By: Christine LeBlanc</a:t>
            </a:r>
            <a:endParaRPr lang="en-US" sz="320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9348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Non-ERISA 403(b) Deferral Only for 501(c)(3) Organizations</a:t>
            </a:r>
          </a:p>
          <a:p>
            <a:r>
              <a:rPr lang="en-US" dirty="0" smtClean="0"/>
              <a:t>Does not include</a:t>
            </a:r>
          </a:p>
          <a:p>
            <a:pPr lvl="1"/>
            <a:r>
              <a:rPr lang="en-US" dirty="0" smtClean="0"/>
              <a:t>Matching or non-elective contributions</a:t>
            </a:r>
          </a:p>
          <a:p>
            <a:pPr lvl="1"/>
            <a:r>
              <a:rPr lang="en-US" dirty="0" smtClean="0"/>
              <a:t>Safe harbor provisions</a:t>
            </a:r>
          </a:p>
          <a:p>
            <a:pPr lvl="1"/>
            <a:r>
              <a:rPr lang="en-US" dirty="0" smtClean="0"/>
              <a:t>Automatic enrollment</a:t>
            </a:r>
          </a:p>
          <a:p>
            <a:pPr lvl="1"/>
            <a:r>
              <a:rPr lang="en-US" dirty="0" smtClean="0"/>
              <a:t>Vesting provisions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57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Non-ERISA for Governmental and Church Employers</a:t>
            </a:r>
          </a:p>
          <a:p>
            <a:r>
              <a:rPr lang="en-US" dirty="0" smtClean="0"/>
              <a:t>Robust document intended to provide maximum flexibility</a:t>
            </a:r>
          </a:p>
          <a:p>
            <a:r>
              <a:rPr lang="en-US" dirty="0" smtClean="0"/>
              <a:t>Contribution Types Included</a:t>
            </a:r>
          </a:p>
          <a:p>
            <a:pPr lvl="1"/>
            <a:r>
              <a:rPr lang="en-US" dirty="0" smtClean="0"/>
              <a:t>deferrals – pre-tax and Roth</a:t>
            </a:r>
          </a:p>
          <a:p>
            <a:pPr lvl="1"/>
            <a:r>
              <a:rPr lang="en-US" dirty="0" smtClean="0"/>
              <a:t>voluntary after-tax</a:t>
            </a:r>
          </a:p>
          <a:p>
            <a:pPr lvl="1"/>
            <a:r>
              <a:rPr lang="en-US" dirty="0" smtClean="0"/>
              <a:t>mandatory - after-tax and pre-tax</a:t>
            </a:r>
            <a:endParaRPr lang="en-US" dirty="0"/>
          </a:p>
          <a:p>
            <a:pPr lvl="1"/>
            <a:r>
              <a:rPr lang="en-US" dirty="0" smtClean="0"/>
              <a:t>matching contributions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on-elective contributions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ollover contributions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4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Non-ERISA for Governmental and Church Employers</a:t>
            </a:r>
          </a:p>
          <a:p>
            <a:r>
              <a:rPr lang="en-US" dirty="0" smtClean="0"/>
              <a:t>Other Provisions</a:t>
            </a:r>
          </a:p>
          <a:p>
            <a:pPr lvl="1"/>
            <a:r>
              <a:rPr lang="en-US" dirty="0" smtClean="0"/>
              <a:t>Auto-Enrollment – ACA</a:t>
            </a:r>
          </a:p>
          <a:p>
            <a:pPr lvl="1"/>
            <a:r>
              <a:rPr lang="en-US" dirty="0" smtClean="0"/>
              <a:t>Integrated Non-Elective Contributions</a:t>
            </a:r>
          </a:p>
          <a:p>
            <a:r>
              <a:rPr lang="en-US" dirty="0" smtClean="0"/>
              <a:t>Not Included</a:t>
            </a:r>
          </a:p>
          <a:p>
            <a:pPr lvl="1"/>
            <a:r>
              <a:rPr lang="en-US" dirty="0" smtClean="0"/>
              <a:t>Safe Harbor</a:t>
            </a:r>
          </a:p>
          <a:p>
            <a:pPr lvl="1"/>
            <a:r>
              <a:rPr lang="en-US" dirty="0" smtClean="0"/>
              <a:t>Auto-Enrollment – EACA, QACA</a:t>
            </a:r>
          </a:p>
          <a:p>
            <a:pPr lvl="1"/>
            <a:r>
              <a:rPr lang="en-US" dirty="0" smtClean="0"/>
              <a:t>Age-Weighted and Cross-Tested Non-Elective Contributions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8312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Non-ERISA for Church Employers</a:t>
            </a:r>
          </a:p>
          <a:p>
            <a:pPr lvl="1"/>
            <a:r>
              <a:rPr lang="en-US" dirty="0" smtClean="0"/>
              <a:t>Steeple Church</a:t>
            </a:r>
          </a:p>
          <a:p>
            <a:pPr lvl="1"/>
            <a:r>
              <a:rPr lang="en-US" dirty="0" smtClean="0"/>
              <a:t>Qualified Church Controlled Employers</a:t>
            </a:r>
          </a:p>
          <a:p>
            <a:r>
              <a:rPr lang="en-US" dirty="0" smtClean="0"/>
              <a:t>Retirement Income Account</a:t>
            </a:r>
          </a:p>
          <a:p>
            <a:r>
              <a:rPr lang="en-US" dirty="0" smtClean="0"/>
              <a:t>Not subject to Universal Availability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IRS pre-approved documents now available</a:t>
            </a:r>
          </a:p>
          <a:p>
            <a:r>
              <a:rPr lang="en-US" dirty="0" smtClean="0"/>
              <a:t>Restatement deadline to get retroactive reliance is March </a:t>
            </a:r>
            <a:r>
              <a:rPr lang="en-US" dirty="0" smtClean="0"/>
              <a:t>31, </a:t>
            </a:r>
            <a:r>
              <a:rPr lang="en-US" dirty="0" smtClean="0"/>
              <a:t>2020</a:t>
            </a:r>
          </a:p>
          <a:p>
            <a:r>
              <a:rPr lang="en-US" dirty="0" smtClean="0"/>
              <a:t>Retroactive effective dates as early as 1/1/2010 can be used </a:t>
            </a:r>
          </a:p>
          <a:p>
            <a:r>
              <a:rPr lang="en-US" dirty="0" smtClean="0"/>
              <a:t>Custom effective date and custom language attachments with retroactive effective 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0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service provider attachment</a:t>
            </a:r>
          </a:p>
          <a:p>
            <a:pPr lvl="1"/>
            <a:r>
              <a:rPr lang="en-US" dirty="0" smtClean="0"/>
              <a:t>Approved vendors</a:t>
            </a:r>
          </a:p>
          <a:p>
            <a:pPr lvl="1"/>
            <a:r>
              <a:rPr lang="en-US" dirty="0" smtClean="0"/>
              <a:t>Un-approved vendors</a:t>
            </a:r>
          </a:p>
          <a:p>
            <a:pPr lvl="1"/>
            <a:r>
              <a:rPr lang="en-US" dirty="0" smtClean="0"/>
              <a:t>Service providers</a:t>
            </a:r>
          </a:p>
          <a:p>
            <a:pPr lvl="1"/>
            <a:r>
              <a:rPr lang="en-US" dirty="0" smtClean="0"/>
              <a:t>Plan </a:t>
            </a:r>
            <a:r>
              <a:rPr lang="en-US" smtClean="0"/>
              <a:t>sponsor duties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3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Restatement Deadline</a:t>
            </a:r>
          </a:p>
          <a:p>
            <a:pPr lvl="1"/>
            <a:r>
              <a:rPr lang="en-US" dirty="0" smtClean="0"/>
              <a:t>March </a:t>
            </a:r>
            <a:r>
              <a:rPr lang="en-US" dirty="0" smtClean="0"/>
              <a:t>31, 2020</a:t>
            </a:r>
          </a:p>
          <a:p>
            <a:pPr lvl="1"/>
            <a:r>
              <a:rPr lang="en-US" dirty="0" smtClean="0"/>
              <a:t>If document was amended timely for final regulations then plan may have retroactive reliance back to 2010.</a:t>
            </a:r>
          </a:p>
          <a:p>
            <a:pPr lvl="1"/>
            <a:r>
              <a:rPr lang="en-US" dirty="0" smtClean="0"/>
              <a:t>All provisions must be documented in some form</a:t>
            </a:r>
          </a:p>
          <a:p>
            <a:pPr lvl="2"/>
            <a:r>
              <a:rPr lang="en-US" dirty="0" smtClean="0"/>
              <a:t>Interim amendments</a:t>
            </a:r>
          </a:p>
          <a:p>
            <a:pPr lvl="2"/>
            <a:r>
              <a:rPr lang="en-US" dirty="0" smtClean="0"/>
              <a:t>Special effective date addendum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7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 types</a:t>
            </a:r>
          </a:p>
          <a:p>
            <a:r>
              <a:rPr lang="en-US" dirty="0" smtClean="0"/>
              <a:t>ERISA for 501(c)(3) Organizations</a:t>
            </a:r>
          </a:p>
          <a:p>
            <a:r>
              <a:rPr lang="en-US" dirty="0" smtClean="0"/>
              <a:t>Non-ERISA Deferral Only for 501(c)(3) Organizations</a:t>
            </a:r>
          </a:p>
          <a:p>
            <a:r>
              <a:rPr lang="en-US" dirty="0" smtClean="0"/>
              <a:t>Non-ERISA for Governmental Organizations</a:t>
            </a:r>
          </a:p>
          <a:p>
            <a:r>
              <a:rPr lang="en-US" dirty="0" smtClean="0"/>
              <a:t>Non-ERISA for Churches without RIA</a:t>
            </a:r>
          </a:p>
          <a:p>
            <a:r>
              <a:rPr lang="en-US" dirty="0" smtClean="0"/>
              <a:t>Non-ERISA for Churches with RIA</a:t>
            </a:r>
          </a:p>
        </p:txBody>
      </p:sp>
    </p:spTree>
    <p:extLst>
      <p:ext uri="{BB962C8B-B14F-4D97-AF65-F5344CB8AC3E}">
        <p14:creationId xmlns:p14="http://schemas.microsoft.com/office/powerpoint/2010/main" val="413621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ERISA for 501(c)(3) Organizations</a:t>
            </a:r>
          </a:p>
          <a:p>
            <a:r>
              <a:rPr lang="en-US" dirty="0" smtClean="0"/>
              <a:t>Robust document intended to provide maximum flexibility</a:t>
            </a:r>
          </a:p>
          <a:p>
            <a:r>
              <a:rPr lang="en-US" dirty="0" smtClean="0"/>
              <a:t>Contribution Types Included</a:t>
            </a:r>
          </a:p>
          <a:p>
            <a:pPr lvl="1"/>
            <a:r>
              <a:rPr lang="en-US" dirty="0" smtClean="0"/>
              <a:t>deferrals – pre-tax and Roth</a:t>
            </a:r>
          </a:p>
          <a:p>
            <a:pPr lvl="1"/>
            <a:r>
              <a:rPr lang="en-US" dirty="0" smtClean="0"/>
              <a:t>voluntary after-tax</a:t>
            </a:r>
          </a:p>
          <a:p>
            <a:pPr lvl="1"/>
            <a:r>
              <a:rPr lang="en-US" dirty="0" smtClean="0"/>
              <a:t>mandatory - after-tax and pre-tax</a:t>
            </a:r>
            <a:endParaRPr lang="en-US" dirty="0"/>
          </a:p>
          <a:p>
            <a:pPr lvl="1"/>
            <a:r>
              <a:rPr lang="en-US" dirty="0" smtClean="0"/>
              <a:t>matching contributions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on-elective contributions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ollover contributions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45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ERISA for 501(c)(3) Organizations</a:t>
            </a:r>
          </a:p>
          <a:p>
            <a:r>
              <a:rPr lang="en-US" dirty="0" smtClean="0"/>
              <a:t>Other Provisions</a:t>
            </a:r>
          </a:p>
          <a:p>
            <a:pPr lvl="1"/>
            <a:r>
              <a:rPr lang="en-US" dirty="0" smtClean="0"/>
              <a:t>ACP Safe Harbor</a:t>
            </a:r>
          </a:p>
          <a:p>
            <a:pPr lvl="1"/>
            <a:r>
              <a:rPr lang="en-US" dirty="0" smtClean="0"/>
              <a:t>Auto-Enrollment – ACA, EACA, QACA</a:t>
            </a:r>
          </a:p>
          <a:p>
            <a:pPr lvl="1"/>
            <a:r>
              <a:rPr lang="en-US" dirty="0" smtClean="0"/>
              <a:t>Integrated, Age Weighted, and Cross-Tested Non-Elective Contributions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669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ERISA for 501(c)(3) Organizations</a:t>
            </a:r>
          </a:p>
          <a:p>
            <a:r>
              <a:rPr lang="en-US" dirty="0" smtClean="0"/>
              <a:t>Testing Provisions</a:t>
            </a:r>
          </a:p>
          <a:p>
            <a:pPr lvl="1"/>
            <a:r>
              <a:rPr lang="en-US" dirty="0" smtClean="0"/>
              <a:t>Designed to be Universal Availability compliant</a:t>
            </a:r>
          </a:p>
          <a:p>
            <a:pPr lvl="1"/>
            <a:r>
              <a:rPr lang="en-US" dirty="0" smtClean="0"/>
              <a:t>All ERISA language included</a:t>
            </a:r>
          </a:p>
          <a:p>
            <a:pPr lvl="1"/>
            <a:r>
              <a:rPr lang="en-US" dirty="0" smtClean="0"/>
              <a:t>ACP testing elections included</a:t>
            </a:r>
          </a:p>
          <a:p>
            <a:pPr lvl="1"/>
            <a:r>
              <a:rPr lang="en-US" dirty="0" smtClean="0"/>
              <a:t>410(b) failure language included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3662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403(b)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Non-ERISA 403(b) Deferral Only for 501(c)(3) Organizations</a:t>
            </a:r>
          </a:p>
          <a:p>
            <a:r>
              <a:rPr lang="en-US" dirty="0" smtClean="0"/>
              <a:t>Designed to be used by a 501(c)(3) organization that intends to meet the DOL safe harbor of limited employer involvement under </a:t>
            </a:r>
            <a:r>
              <a:rPr lang="en-US" dirty="0"/>
              <a:t>29 </a:t>
            </a:r>
            <a:r>
              <a:rPr lang="en-US" dirty="0" err="1"/>
              <a:t>C.F.R</a:t>
            </a:r>
            <a:r>
              <a:rPr lang="en-US" dirty="0"/>
              <a:t>. section 2510.3-2(f) </a:t>
            </a:r>
            <a:endParaRPr lang="en-US" dirty="0" smtClean="0"/>
          </a:p>
          <a:p>
            <a:r>
              <a:rPr lang="en-US" dirty="0" smtClean="0"/>
              <a:t>Contributions Types include</a:t>
            </a:r>
          </a:p>
          <a:p>
            <a:pPr lvl="1"/>
            <a:r>
              <a:rPr lang="en-US" dirty="0" smtClean="0"/>
              <a:t>Deferrals – pre-tax and Roth</a:t>
            </a:r>
          </a:p>
          <a:p>
            <a:pPr lvl="1"/>
            <a:r>
              <a:rPr lang="en-US" dirty="0" smtClean="0"/>
              <a:t>Voluntary after-tax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ollover contributions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12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8595</TotalTime>
  <Words>415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403(b) DOCUMENT UPDATE</vt:lpstr>
      <vt:lpstr>403(b) Documents</vt:lpstr>
      <vt:lpstr>403(b) Documents</vt:lpstr>
      <vt:lpstr>403(b) Documents</vt:lpstr>
      <vt:lpstr>403(b) Documents</vt:lpstr>
      <vt:lpstr>403(b) Documents</vt:lpstr>
      <vt:lpstr>403(b) Documents</vt:lpstr>
      <vt:lpstr>403(b) Documents</vt:lpstr>
      <vt:lpstr>403(b) Documents</vt:lpstr>
      <vt:lpstr>403(b) Documents</vt:lpstr>
      <vt:lpstr>403(b) Documents</vt:lpstr>
      <vt:lpstr>403(b) Documents</vt:lpstr>
      <vt:lpstr>403(b) Documents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Buse, Cassandra</dc:creator>
  <cp:lastModifiedBy>Christine LeBlanc</cp:lastModifiedBy>
  <cp:revision>30</cp:revision>
  <dcterms:created xsi:type="dcterms:W3CDTF">2017-05-17T19:55:45Z</dcterms:created>
  <dcterms:modified xsi:type="dcterms:W3CDTF">2017-06-29T21:28:02Z</dcterms:modified>
</cp:coreProperties>
</file>